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7" r:id="rId2"/>
    <p:sldId id="263" r:id="rId3"/>
    <p:sldId id="258" r:id="rId4"/>
    <p:sldId id="259" r:id="rId5"/>
    <p:sldId id="260" r:id="rId6"/>
    <p:sldId id="261" r:id="rId7"/>
    <p:sldId id="264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5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60F9B-306A-4F35-BBC5-B5A3414AE57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1143000"/>
            <a:ext cx="2133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CC7D-F4C3-4EAD-B2E9-844138D1E8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3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fe762c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3138" y="685800"/>
            <a:ext cx="23733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fe762cc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10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5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1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3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8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8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92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5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3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0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9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9926C-4C05-4C25-964D-C27144D7E177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51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w0817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https://github.com/sw0817/Reve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sw0817/Eire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github.com/sw0817/Petmi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hyperlink" Target="https://github.com/sw0817/SSAFLIX-MovieRecommend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014023" y="3624104"/>
            <a:ext cx="4764814" cy="265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사용자가 몰입할 수 있는</a:t>
            </a:r>
            <a:endParaRPr lang="en-US" altLang="ko-KR" sz="3244" b="1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3244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클라이언트 </a:t>
            </a:r>
            <a:r>
              <a:rPr lang="ko-KR" altLang="en-US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개발자</a:t>
            </a:r>
            <a:endParaRPr lang="en-US" altLang="ko-KR" sz="3244" b="1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71;p15"/>
          <p:cNvSpPr/>
          <p:nvPr/>
        </p:nvSpPr>
        <p:spPr>
          <a:xfrm>
            <a:off x="853871" y="453774"/>
            <a:ext cx="5200650" cy="74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74283" tIns="74283" rIns="74283" bIns="74283" anchor="ctr" anchorCtr="0">
            <a:noAutofit/>
          </a:bodyPr>
          <a:lstStyle/>
          <a:p>
            <a:r>
              <a:rPr lang="en" sz="1463"/>
              <a:t> </a:t>
            </a:r>
            <a:endParaRPr sz="1463"/>
          </a:p>
        </p:txBody>
      </p:sp>
      <p:sp>
        <p:nvSpPr>
          <p:cNvPr id="6" name="Google Shape;72;p15"/>
          <p:cNvSpPr txBox="1"/>
          <p:nvPr/>
        </p:nvSpPr>
        <p:spPr>
          <a:xfrm>
            <a:off x="853871" y="636289"/>
            <a:ext cx="3728317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38" b="1" dirty="0"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2438" b="1" dirty="0"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7" name="Google Shape;73;p15"/>
          <p:cNvSpPr txBox="1"/>
          <p:nvPr/>
        </p:nvSpPr>
        <p:spPr>
          <a:xfrm>
            <a:off x="4066983" y="636281"/>
            <a:ext cx="1987538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r>
              <a:rPr lang="en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975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8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89188" y="2538413"/>
            <a:ext cx="5265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3458" y="1050759"/>
            <a:ext cx="12507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+mj-ea"/>
                <a:ea typeface="+mj-ea"/>
                <a:cs typeface="함초롬돋움" panose="020B0604000101010101" pitchFamily="50" charset="-127"/>
              </a:rPr>
              <a:t>신상훈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42400" y="1626031"/>
            <a:ext cx="1805238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63" dirty="0"/>
              <a:t>sakwook@gmail.com</a:t>
            </a:r>
          </a:p>
          <a:p>
            <a:pPr algn="r"/>
            <a:r>
              <a:rPr lang="en-US" altLang="ko-KR" sz="1463" dirty="0"/>
              <a:t>1993.08.17</a:t>
            </a:r>
            <a:endParaRPr lang="ko-KR" altLang="en-US" sz="1463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789188" y="4125382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3031" y="2638950"/>
            <a:ext cx="1234569" cy="1443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Language</a:t>
            </a:r>
          </a:p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Framework</a:t>
            </a:r>
          </a:p>
          <a:p>
            <a:pPr>
              <a:lnSpc>
                <a:spcPct val="150000"/>
              </a:lnSpc>
            </a:pPr>
            <a:r>
              <a:rPr lang="en-US" altLang="ko-KR" sz="1463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en-US" altLang="ko-KR" sz="1463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Job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81188" y="2619073"/>
            <a:ext cx="4007957" cy="1443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/>
              <a:t>Python, JavaScript, C#, JAVA, SQL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Django, Vue.js, Unity, Visual Studio, Spring, MySQL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hlinkClick r:id="rId2"/>
              </a:rPr>
              <a:t>https://</a:t>
            </a:r>
            <a:r>
              <a:rPr lang="en-US" altLang="ko-KR" sz="1463" dirty="0" smtClean="0">
                <a:hlinkClick r:id="rId2"/>
              </a:rPr>
              <a:t>github.com/sw0817</a:t>
            </a:r>
            <a:endParaRPr lang="en-US" altLang="ko-KR" sz="1463" dirty="0" smtClean="0"/>
          </a:p>
          <a:p>
            <a:pPr>
              <a:lnSpc>
                <a:spcPct val="150000"/>
              </a:lnSpc>
            </a:pPr>
            <a:r>
              <a:rPr lang="ko-KR" altLang="en-US" sz="1463" dirty="0" smtClean="0"/>
              <a:t>삼성 청년 </a:t>
            </a:r>
            <a:r>
              <a:rPr lang="en-US" altLang="ko-KR" sz="1463" dirty="0" smtClean="0"/>
              <a:t>SW </a:t>
            </a:r>
            <a:r>
              <a:rPr lang="ko-KR" altLang="en-US" sz="1463" dirty="0" smtClean="0"/>
              <a:t>아카데미 </a:t>
            </a:r>
            <a:r>
              <a:rPr lang="en-US" altLang="ko-KR" sz="1463" dirty="0" smtClean="0"/>
              <a:t>(SSAFY) 5</a:t>
            </a:r>
            <a:r>
              <a:rPr lang="ko-KR" altLang="en-US" sz="1463" dirty="0" smtClean="0"/>
              <a:t>기 실습 코치</a:t>
            </a:r>
            <a:endParaRPr lang="ko-KR" altLang="en-US" sz="1463" dirty="0"/>
          </a:p>
        </p:txBody>
      </p:sp>
      <p:sp>
        <p:nvSpPr>
          <p:cNvPr id="17" name="TextBox 16"/>
          <p:cNvSpPr txBox="1"/>
          <p:nvPr/>
        </p:nvSpPr>
        <p:spPr>
          <a:xfrm>
            <a:off x="776856" y="4255795"/>
            <a:ext cx="934871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학력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어학성적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수상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1187" y="4243234"/>
            <a:ext cx="3790077" cy="2118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dirty="0"/>
              <a:t>한국항공대학교 항공우주 및 기계공학 학사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OPIC </a:t>
            </a:r>
            <a:r>
              <a:rPr lang="en-US" altLang="ko-KR" sz="1463" dirty="0" smtClean="0"/>
              <a:t>English Intermediate High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 smtClean="0"/>
              <a:t>SSAFY </a:t>
            </a:r>
            <a:r>
              <a:rPr lang="ko-KR" altLang="en-US" sz="1463" dirty="0"/>
              <a:t>최</a:t>
            </a:r>
            <a:r>
              <a:rPr lang="ko-KR" altLang="en-US" sz="1463" dirty="0" smtClean="0"/>
              <a:t>우수 수료 </a:t>
            </a:r>
            <a:r>
              <a:rPr lang="en-US" altLang="ko-KR" sz="1463" dirty="0" smtClean="0"/>
              <a:t>(</a:t>
            </a:r>
            <a:r>
              <a:rPr lang="ko-KR" altLang="en-US" sz="1463" dirty="0" smtClean="0"/>
              <a:t>상위 </a:t>
            </a:r>
            <a:r>
              <a:rPr lang="en-US" altLang="ko-KR" sz="1463" dirty="0" smtClean="0"/>
              <a:t>5%)</a:t>
            </a:r>
          </a:p>
          <a:p>
            <a:pPr>
              <a:lnSpc>
                <a:spcPct val="150000"/>
              </a:lnSpc>
            </a:pPr>
            <a:r>
              <a:rPr lang="en-US" altLang="ko-KR" sz="1463" dirty="0" smtClean="0"/>
              <a:t>SSAFY </a:t>
            </a:r>
            <a:r>
              <a:rPr lang="ko-KR" altLang="en-US" sz="1463" dirty="0"/>
              <a:t>자율프로젝트 우수프로젝트 전국 </a:t>
            </a:r>
            <a:r>
              <a:rPr lang="en-US" altLang="ko-KR" sz="1463" dirty="0"/>
              <a:t>1</a:t>
            </a:r>
            <a:r>
              <a:rPr lang="ko-KR" altLang="en-US" sz="1463" dirty="0"/>
              <a:t>등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 </a:t>
            </a:r>
            <a:r>
              <a:rPr lang="ko-KR" altLang="en-US" sz="1463" dirty="0"/>
              <a:t>특화프로젝트 우수프로젝트 서울 </a:t>
            </a:r>
            <a:r>
              <a:rPr lang="en-US" altLang="ko-KR" sz="1463" dirty="0"/>
              <a:t>1</a:t>
            </a:r>
            <a:r>
              <a:rPr lang="ko-KR" altLang="en-US" sz="1463" dirty="0"/>
              <a:t>등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 </a:t>
            </a:r>
            <a:r>
              <a:rPr lang="ko-KR" altLang="en-US" sz="1463" dirty="0"/>
              <a:t>공통프로젝트 우수프로젝트 서울 </a:t>
            </a:r>
            <a:r>
              <a:rPr lang="en-US" altLang="ko-KR" sz="1463" dirty="0"/>
              <a:t>3</a:t>
            </a:r>
            <a:r>
              <a:rPr lang="ko-KR" altLang="en-US" sz="1463" dirty="0"/>
              <a:t>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37356" y="4248302"/>
            <a:ext cx="611065" cy="2118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20.02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19.07</a:t>
            </a:r>
          </a:p>
          <a:p>
            <a:pPr>
              <a:lnSpc>
                <a:spcPct val="150000"/>
              </a:lnSpc>
            </a:pPr>
            <a:r>
              <a:rPr lang="en-US" altLang="ko-KR" sz="1463" dirty="0" smtClean="0">
                <a:solidFill>
                  <a:schemeClr val="accent1">
                    <a:lumMod val="75000"/>
                  </a:schemeClr>
                </a:solidFill>
              </a:rPr>
              <a:t>21.06</a:t>
            </a:r>
          </a:p>
          <a:p>
            <a:pPr>
              <a:lnSpc>
                <a:spcPct val="150000"/>
              </a:lnSpc>
            </a:pPr>
            <a:r>
              <a:rPr lang="en-US" altLang="ko-KR" sz="1463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  <a:endParaRPr lang="en-US" altLang="ko-KR" sz="1463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21.02</a:t>
            </a:r>
            <a:endParaRPr lang="ko-KR" altLang="en-US" sz="1463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89188" y="6469937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031" y="6593762"/>
            <a:ext cx="137569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수행 프로젝트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3031" y="6815692"/>
            <a:ext cx="4922245" cy="1443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/>
              <a:t>Open Source</a:t>
            </a:r>
            <a:r>
              <a:rPr lang="ko-KR" altLang="en-US" sz="1463" dirty="0"/>
              <a:t>를 활용한 </a:t>
            </a:r>
            <a:r>
              <a:rPr lang="en-US" altLang="ko-KR" sz="1463" dirty="0"/>
              <a:t>VR </a:t>
            </a:r>
            <a:r>
              <a:rPr lang="ko-KR" altLang="en-US" sz="1463" dirty="0"/>
              <a:t>역사 체험 교육 게임 </a:t>
            </a:r>
            <a:r>
              <a:rPr lang="en-US" altLang="ko-KR" sz="1463" dirty="0"/>
              <a:t>– </a:t>
            </a:r>
            <a:r>
              <a:rPr lang="ko-KR" altLang="en-US" sz="1463" dirty="0" err="1"/>
              <a:t>역주행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ko-KR" altLang="en-US" sz="1463" dirty="0"/>
              <a:t>인공지능 기술을 활용한 </a:t>
            </a:r>
            <a:r>
              <a:rPr lang="en-US" altLang="ko-KR" sz="1463" dirty="0"/>
              <a:t>VR </a:t>
            </a:r>
            <a:r>
              <a:rPr lang="ko-KR" altLang="en-US" sz="1463" dirty="0"/>
              <a:t>색채 </a:t>
            </a:r>
            <a:r>
              <a:rPr lang="ko-KR" altLang="en-US" sz="1463" dirty="0" err="1"/>
              <a:t>테라피</a:t>
            </a:r>
            <a:r>
              <a:rPr lang="ko-KR" altLang="en-US" sz="1463" dirty="0"/>
              <a:t> 게임 </a:t>
            </a:r>
            <a:r>
              <a:rPr lang="en-US" altLang="ko-KR" sz="1463" dirty="0"/>
              <a:t>– </a:t>
            </a:r>
            <a:r>
              <a:rPr lang="ko-KR" altLang="en-US" sz="1463" dirty="0" err="1"/>
              <a:t>에이레네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ko-KR" altLang="en-US" sz="1463" dirty="0"/>
              <a:t>반려동물 전용 </a:t>
            </a:r>
            <a:r>
              <a:rPr lang="en-US" altLang="ko-KR" sz="1463" dirty="0"/>
              <a:t>SNS </a:t>
            </a:r>
            <a:r>
              <a:rPr lang="ko-KR" altLang="en-US" sz="1463" dirty="0"/>
              <a:t>및 다이어리 웹 어플리케이션 </a:t>
            </a:r>
            <a:r>
              <a:rPr lang="en-US" altLang="ko-KR" sz="1463" dirty="0"/>
              <a:t>– PETMILY</a:t>
            </a:r>
          </a:p>
          <a:p>
            <a:pPr>
              <a:lnSpc>
                <a:spcPct val="150000"/>
              </a:lnSpc>
            </a:pPr>
            <a:r>
              <a:rPr lang="ko-KR" altLang="en-US" sz="1463" dirty="0"/>
              <a:t>사용자 맞춤형 영화 추천 웹 서비스 </a:t>
            </a:r>
            <a:r>
              <a:rPr lang="en-US" altLang="ko-KR" sz="1463" dirty="0"/>
              <a:t>– SSAFLIX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89188" y="8338690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3030" y="8446436"/>
            <a:ext cx="50905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ETC</a:t>
            </a:r>
            <a:endParaRPr lang="ko-KR" altLang="en-US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3031" y="8728573"/>
            <a:ext cx="4326954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/>
              <a:t>Open Source “Open Brush” Contribute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Problem Solving : </a:t>
            </a:r>
            <a:r>
              <a:rPr lang="en-US" altLang="ko-KR" sz="1463" dirty="0" err="1"/>
              <a:t>Baekjoon</a:t>
            </a:r>
            <a:r>
              <a:rPr lang="en-US" altLang="ko-KR" sz="1463" dirty="0"/>
              <a:t> Online Judge Platinum Tier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SSAFY’s Algorithm Competition “SSAFY Race” 2</a:t>
            </a:r>
            <a:r>
              <a:rPr lang="en-US" altLang="ko-KR" sz="1463" baseline="30000" dirty="0"/>
              <a:t>nd</a:t>
            </a:r>
            <a:r>
              <a:rPr lang="en-US" altLang="ko-KR" sz="1463" dirty="0"/>
              <a:t> Place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37356" y="6815692"/>
            <a:ext cx="611065" cy="1443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21.02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20.12</a:t>
            </a:r>
            <a:endParaRPr lang="ko-KR" altLang="en-US" sz="146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37356" y="8746517"/>
            <a:ext cx="611065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45939" y="540073"/>
            <a:ext cx="3693383" cy="4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75" b="1" dirty="0" smtClean="0">
                <a:solidFill>
                  <a:schemeClr val="accent1">
                    <a:lumMod val="50000"/>
                  </a:schemeClr>
                </a:solidFill>
              </a:rPr>
              <a:t>Web &amp; Game Client </a:t>
            </a:r>
            <a:r>
              <a:rPr lang="en-US" altLang="ko-KR" sz="2275" b="1" dirty="0">
                <a:solidFill>
                  <a:schemeClr val="accent1">
                    <a:lumMod val="50000"/>
                  </a:schemeClr>
                </a:solidFill>
              </a:rPr>
              <a:t>Engineer</a:t>
            </a:r>
            <a:endParaRPr lang="ko-KR" altLang="en-US" sz="227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8" y="289015"/>
            <a:ext cx="1550151" cy="20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2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415851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b="1" dirty="0" err="1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역주행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역사 체험 교육 컨텐츠 개발 프로젝트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6" y="377516"/>
            <a:ext cx="521008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Unity </a:t>
            </a:r>
            <a:r>
              <a:rPr lang="ko-KR" altLang="en-US" sz="1463" b="1" dirty="0">
                <a:latin typeface="+mj-ea"/>
                <a:ea typeface="+mj-ea"/>
              </a:rPr>
              <a:t>클라이언트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30%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2021.04 ~ 2021.05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5" y="1019071"/>
            <a:ext cx="5395260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VR </a:t>
            </a:r>
            <a:r>
              <a:rPr lang="ko-KR" altLang="en-US" sz="1300" dirty="0">
                <a:latin typeface="+mj-ea"/>
                <a:ea typeface="+mj-ea"/>
              </a:rPr>
              <a:t>환경에서 직접 역사 속 인물을 경험하는 체험 교육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역사적 인물 및 사물을 체험하며 공부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Oculus Quest2 VR</a:t>
            </a:r>
            <a:r>
              <a:rPr lang="ko-KR" altLang="en-US" sz="1300" dirty="0">
                <a:latin typeface="+mj-ea"/>
                <a:ea typeface="+mj-ea"/>
              </a:rPr>
              <a:t> 하드웨어를 이용한 실감나는 </a:t>
            </a:r>
            <a:r>
              <a:rPr lang="ko-KR" altLang="en-US" sz="1300" dirty="0" err="1">
                <a:latin typeface="+mj-ea"/>
                <a:ea typeface="+mj-ea"/>
              </a:rPr>
              <a:t>몰입형</a:t>
            </a:r>
            <a:r>
              <a:rPr lang="ko-KR" altLang="en-US" sz="1300" dirty="0">
                <a:latin typeface="+mj-ea"/>
                <a:ea typeface="+mj-ea"/>
              </a:rPr>
              <a:t> 게임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Open Source “Open Brush” </a:t>
            </a:r>
            <a:r>
              <a:rPr lang="ko-KR" altLang="en-US" sz="1300" dirty="0">
                <a:latin typeface="+mj-ea"/>
                <a:ea typeface="+mj-ea"/>
              </a:rPr>
              <a:t>를 활용한 흥미 유발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“Open Brush” Unity </a:t>
            </a:r>
            <a:r>
              <a:rPr lang="ko-KR" altLang="en-US" sz="1300" dirty="0">
                <a:latin typeface="+mj-ea"/>
                <a:ea typeface="+mj-ea"/>
              </a:rPr>
              <a:t>씬 추가 기능 및 문서 작성 후 </a:t>
            </a:r>
            <a:r>
              <a:rPr lang="en-US" altLang="ko-KR" sz="1300" dirty="0">
                <a:latin typeface="+mj-ea"/>
                <a:ea typeface="+mj-ea"/>
              </a:rPr>
              <a:t>Contribute </a:t>
            </a:r>
            <a:r>
              <a:rPr lang="ko-KR" altLang="en-US" sz="1300" dirty="0">
                <a:latin typeface="+mj-ea"/>
                <a:ea typeface="+mj-ea"/>
              </a:rPr>
              <a:t>성공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Teachable Machine</a:t>
            </a:r>
            <a:r>
              <a:rPr lang="ko-KR" altLang="en-US" sz="1300" dirty="0">
                <a:latin typeface="+mj-ea"/>
                <a:ea typeface="+mj-ea"/>
              </a:rPr>
              <a:t>을 활용한 사용자 국기 그림 판별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Make Humans &amp; Marvelous Designer</a:t>
            </a:r>
            <a:r>
              <a:rPr lang="ko-KR" altLang="en-US" sz="1300" dirty="0">
                <a:latin typeface="+mj-ea"/>
                <a:ea typeface="+mj-ea"/>
              </a:rPr>
              <a:t>를 활용한 인물 </a:t>
            </a:r>
            <a:r>
              <a:rPr lang="en-US" altLang="ko-KR" sz="1300" dirty="0">
                <a:latin typeface="+mj-ea"/>
                <a:ea typeface="+mj-ea"/>
              </a:rPr>
              <a:t>&amp; </a:t>
            </a:r>
            <a:r>
              <a:rPr lang="ko-KR" altLang="en-US" sz="1300" dirty="0">
                <a:latin typeface="+mj-ea"/>
                <a:ea typeface="+mj-ea"/>
              </a:rPr>
              <a:t>의상 제작</a:t>
            </a: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5" y="9067634"/>
            <a:ext cx="544886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https://github.com/sw0817/Reverse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#Unity #C Sharp #Oculus Quest2 #Teachable Machine #Open Source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최우수상 전국 최종 결선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44423" y="2597327"/>
            <a:ext cx="5311712" cy="1587891"/>
            <a:chOff x="2512420" y="3474012"/>
            <a:chExt cx="6422806" cy="192004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2DF6A9-1590-437F-AD15-9D6A54BE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88" y="3513611"/>
              <a:ext cx="3114377" cy="1014261"/>
            </a:xfrm>
            <a:prstGeom prst="rect">
              <a:avLst/>
            </a:prstGeom>
          </p:spPr>
        </p:pic>
        <p:pic>
          <p:nvPicPr>
            <p:cNvPr id="20" name="Picture 15" descr="Node.js - 위키백과, 우리 모두의 백과사전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883" y="4667627"/>
              <a:ext cx="1187620" cy="726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" descr="https://lh5.googleusercontent.com/PxiIx4ktl3zIajRajoEEUkhZFQTl06WuKktVgBvX4QrubzEeqMiCF1kK2HXbtS2u44ghs52kiGxIXsIlMILAq3nnusPEb0f-eL9BveNsj5jCoU4rb_DML5uEnKvuf4iX5vMlo4Ak05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953" y="4828634"/>
              <a:ext cx="1228273" cy="53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s://lh4.googleusercontent.com/fBbVlVkdCYeTE0Hef_l9QMJhTLTGXSzT7DjXEukjeccOBJbErVCWv8LjvR4nAyScoB-rPB5vXjERcW6CQPWDmygR6zaRaXp4qB-qLh-OEcBHmS2DnMDcqwJp0uEejETcdxa1W4mYc5U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7" t="3689" r="20934"/>
            <a:stretch/>
          </p:blipFill>
          <p:spPr bwMode="auto">
            <a:xfrm>
              <a:off x="7785050" y="3910682"/>
              <a:ext cx="1072078" cy="100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Unity 실시간 개발 플랫폼 | 3D, 2D VR 및 AR 엔진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36" t="28551" r="17721" b="27616"/>
            <a:stretch/>
          </p:blipFill>
          <p:spPr bwMode="auto">
            <a:xfrm>
              <a:off x="4308231" y="4800601"/>
              <a:ext cx="1169378" cy="46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/>
            <a:srcRect l="773" t="51435" r="75919" b="756"/>
            <a:stretch/>
          </p:blipFill>
          <p:spPr>
            <a:xfrm>
              <a:off x="2512420" y="3474012"/>
              <a:ext cx="1590177" cy="188758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9821" y="3529213"/>
              <a:ext cx="733738" cy="26292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89327" y="3675416"/>
              <a:ext cx="426023" cy="235266"/>
            </a:xfrm>
            <a:prstGeom prst="rect">
              <a:avLst/>
            </a:prstGeom>
          </p:spPr>
        </p:pic>
        <p:cxnSp>
          <p:nvCxnSpPr>
            <p:cNvPr id="27" name="직선 화살표 연결선 26"/>
            <p:cNvCxnSpPr/>
            <p:nvPr/>
          </p:nvCxnSpPr>
          <p:spPr>
            <a:xfrm flipH="1">
              <a:off x="5506184" y="4935591"/>
              <a:ext cx="351691" cy="2756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5487133" y="5076067"/>
              <a:ext cx="35280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7263511" y="4922621"/>
              <a:ext cx="351691" cy="2756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7244460" y="5063097"/>
              <a:ext cx="35280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5147087" y="4252925"/>
              <a:ext cx="375502" cy="49572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70"/>
          <a:stretch/>
        </p:blipFill>
        <p:spPr>
          <a:xfrm>
            <a:off x="827714" y="4292165"/>
            <a:ext cx="5468476" cy="2568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953" y="6876435"/>
            <a:ext cx="5446236" cy="22313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61901" y="3324377"/>
            <a:ext cx="90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Backend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33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4102405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b="1" dirty="0" err="1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에이레네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색채 </a:t>
            </a:r>
            <a:r>
              <a:rPr lang="ko-KR" altLang="en-US" sz="1463" b="1" dirty="0" err="1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테라피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서비스 개발 프로젝트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6" y="377516"/>
            <a:ext cx="521008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Unity </a:t>
            </a:r>
            <a:r>
              <a:rPr lang="ko-KR" altLang="en-US" sz="1463" b="1" dirty="0">
                <a:latin typeface="+mj-ea"/>
                <a:ea typeface="+mj-ea"/>
              </a:rPr>
              <a:t>클라이언트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30%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2021.02 ~ 2021.04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6" y="1019071"/>
            <a:ext cx="523277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색채 별 테마 </a:t>
            </a:r>
            <a:r>
              <a:rPr lang="en-US" altLang="ko-KR" sz="1300" dirty="0">
                <a:latin typeface="+mj-ea"/>
                <a:ea typeface="+mj-ea"/>
              </a:rPr>
              <a:t>VR </a:t>
            </a:r>
            <a:r>
              <a:rPr lang="ko-KR" altLang="en-US" sz="1300" dirty="0">
                <a:latin typeface="+mj-ea"/>
                <a:ea typeface="+mj-ea"/>
              </a:rPr>
              <a:t>공간에서의 </a:t>
            </a:r>
            <a:r>
              <a:rPr lang="ko-KR" altLang="en-US" sz="1300" dirty="0" err="1">
                <a:latin typeface="+mj-ea"/>
                <a:ea typeface="+mj-ea"/>
              </a:rPr>
              <a:t>힐링</a:t>
            </a:r>
            <a:r>
              <a:rPr lang="ko-KR" altLang="en-US" sz="1300" dirty="0">
                <a:latin typeface="+mj-ea"/>
                <a:ea typeface="+mj-ea"/>
              </a:rPr>
              <a:t>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CRR </a:t>
            </a:r>
            <a:r>
              <a:rPr lang="ko-KR" altLang="en-US" sz="1300" dirty="0">
                <a:latin typeface="+mj-ea"/>
                <a:ea typeface="+mj-ea"/>
              </a:rPr>
              <a:t>분석법 기반 사용자 심리 맞춤형 색채 공간 제공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Google Cardboard VR</a:t>
            </a:r>
            <a:r>
              <a:rPr lang="ko-KR" altLang="en-US" sz="1300" dirty="0">
                <a:latin typeface="+mj-ea"/>
                <a:ea typeface="+mj-ea"/>
              </a:rPr>
              <a:t> 하드웨어를 이용한 </a:t>
            </a:r>
            <a:r>
              <a:rPr lang="ko-KR" altLang="en-US" sz="1300" dirty="0" err="1">
                <a:latin typeface="+mj-ea"/>
                <a:ea typeface="+mj-ea"/>
              </a:rPr>
              <a:t>몰입형</a:t>
            </a:r>
            <a:r>
              <a:rPr lang="ko-KR" altLang="en-US" sz="1300" dirty="0">
                <a:latin typeface="+mj-ea"/>
                <a:ea typeface="+mj-ea"/>
              </a:rPr>
              <a:t> </a:t>
            </a:r>
            <a:r>
              <a:rPr lang="en-US" altLang="ko-KR" sz="1300" dirty="0">
                <a:latin typeface="+mj-ea"/>
                <a:ea typeface="+mj-ea"/>
              </a:rPr>
              <a:t>VR</a:t>
            </a:r>
            <a:r>
              <a:rPr lang="ko-KR" altLang="en-US" sz="1300" dirty="0">
                <a:latin typeface="+mj-ea"/>
                <a:ea typeface="+mj-ea"/>
              </a:rPr>
              <a:t> 게임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Google Cloud API</a:t>
            </a:r>
            <a:r>
              <a:rPr lang="ko-KR" altLang="en-US" sz="1300" dirty="0">
                <a:latin typeface="+mj-ea"/>
                <a:ea typeface="+mj-ea"/>
              </a:rPr>
              <a:t>를 활용한 </a:t>
            </a:r>
            <a:r>
              <a:rPr lang="en-US" altLang="ko-KR" sz="1300" dirty="0">
                <a:latin typeface="+mj-ea"/>
                <a:ea typeface="+mj-ea"/>
              </a:rPr>
              <a:t>STT </a:t>
            </a:r>
            <a:r>
              <a:rPr lang="ko-KR" altLang="en-US" sz="1300" dirty="0">
                <a:latin typeface="+mj-ea"/>
                <a:ea typeface="+mj-ea"/>
              </a:rPr>
              <a:t>로그인 및 상호작용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전용 </a:t>
            </a:r>
            <a:r>
              <a:rPr lang="en-US" altLang="ko-KR" sz="1300" dirty="0" err="1">
                <a:latin typeface="+mj-ea"/>
                <a:ea typeface="+mj-ea"/>
              </a:rPr>
              <a:t>WebCam</a:t>
            </a:r>
            <a:r>
              <a:rPr lang="ko-KR" altLang="en-US" sz="1300" dirty="0">
                <a:latin typeface="+mj-ea"/>
                <a:ea typeface="+mj-ea"/>
              </a:rPr>
              <a:t> 및 </a:t>
            </a:r>
            <a:r>
              <a:rPr lang="en-US" altLang="ko-KR" sz="1300" dirty="0">
                <a:latin typeface="+mj-ea"/>
                <a:ea typeface="+mj-ea"/>
              </a:rPr>
              <a:t>Teachable Machine</a:t>
            </a:r>
            <a:r>
              <a:rPr lang="ko-KR" altLang="en-US" sz="1300" dirty="0">
                <a:latin typeface="+mj-ea"/>
                <a:ea typeface="+mj-ea"/>
              </a:rPr>
              <a:t>을 활용한 사용자 모션인식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Photon Unity Network</a:t>
            </a:r>
            <a:r>
              <a:rPr lang="ko-KR" altLang="en-US" sz="1300" dirty="0">
                <a:latin typeface="+mj-ea"/>
                <a:ea typeface="+mj-ea"/>
              </a:rPr>
              <a:t>를 활용한 </a:t>
            </a:r>
            <a:r>
              <a:rPr lang="en-US" altLang="ko-KR" sz="1300" dirty="0">
                <a:latin typeface="+mj-ea"/>
                <a:ea typeface="+mj-ea"/>
              </a:rPr>
              <a:t>MULTIBUS</a:t>
            </a:r>
            <a:r>
              <a:rPr lang="ko-KR" altLang="en-US" sz="1300" dirty="0">
                <a:latin typeface="+mj-ea"/>
                <a:ea typeface="+mj-ea"/>
              </a:rPr>
              <a:t> 구현</a:t>
            </a: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5" y="8881896"/>
            <a:ext cx="46554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https://github.com/sw0817/Eirene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#Unity #C Sharp #Google Cardboard #Teachable Machine 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#Photon #Firebase #Google Cloud API STT #MULTIBUS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571"/>
          <a:stretch/>
        </p:blipFill>
        <p:spPr>
          <a:xfrm>
            <a:off x="847325" y="6342865"/>
            <a:ext cx="5210082" cy="2039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25" y="2601175"/>
            <a:ext cx="5245489" cy="30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3256533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PETMILY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반려동물 전용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7" y="377516"/>
            <a:ext cx="453669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Frontend</a:t>
            </a:r>
            <a:r>
              <a:rPr lang="ko-KR" altLang="en-US" sz="1463" b="1" dirty="0">
                <a:latin typeface="+mj-ea"/>
                <a:ea typeface="+mj-ea"/>
              </a:rPr>
              <a:t>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30%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2021.01 ~ 2021.02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5" y="1019071"/>
            <a:ext cx="545437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1</a:t>
            </a:r>
            <a:r>
              <a:rPr lang="ko-KR" altLang="en-US" sz="1300" dirty="0">
                <a:latin typeface="+mj-ea"/>
                <a:ea typeface="+mj-ea"/>
              </a:rPr>
              <a:t>계정 </a:t>
            </a:r>
            <a:r>
              <a:rPr lang="en-US" altLang="ko-KR" sz="1300" dirty="0">
                <a:latin typeface="+mj-ea"/>
                <a:ea typeface="+mj-ea"/>
              </a:rPr>
              <a:t>N</a:t>
            </a:r>
            <a:r>
              <a:rPr lang="ko-KR" altLang="en-US" sz="1300" dirty="0">
                <a:latin typeface="+mj-ea"/>
                <a:ea typeface="+mj-ea"/>
              </a:rPr>
              <a:t>반려동물 개별 관리가 가능한 차세대 반려동물 </a:t>
            </a:r>
            <a:r>
              <a:rPr lang="en-US" altLang="ko-KR" sz="1300" dirty="0">
                <a:latin typeface="+mj-ea"/>
                <a:ea typeface="+mj-ea"/>
              </a:rPr>
              <a:t>SNS </a:t>
            </a:r>
            <a:r>
              <a:rPr lang="ko-KR" altLang="en-US" sz="1300" dirty="0">
                <a:latin typeface="+mj-ea"/>
                <a:ea typeface="+mj-ea"/>
              </a:rPr>
              <a:t>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활동 및 기분 스티커를 활용한 개인 맞춤형 반려동물 다이어리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 err="1">
                <a:latin typeface="+mj-ea"/>
                <a:ea typeface="+mj-ea"/>
              </a:rPr>
              <a:t>Vuex</a:t>
            </a:r>
            <a:r>
              <a:rPr lang="ko-KR" altLang="en-US" sz="1300" dirty="0">
                <a:latin typeface="+mj-ea"/>
                <a:ea typeface="+mj-ea"/>
              </a:rPr>
              <a:t>를 활용한 </a:t>
            </a:r>
            <a:r>
              <a:rPr lang="en-US" altLang="ko-KR" sz="1300" dirty="0">
                <a:latin typeface="+mj-ea"/>
                <a:ea typeface="+mj-ea"/>
              </a:rPr>
              <a:t>SPA </a:t>
            </a:r>
            <a:r>
              <a:rPr lang="ko-KR" altLang="en-US" sz="1300" dirty="0">
                <a:latin typeface="+mj-ea"/>
                <a:ea typeface="+mj-ea"/>
              </a:rPr>
              <a:t>구현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사진 및 동영상 필터 기능 제공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삽입 태그 및 </a:t>
            </a:r>
            <a:r>
              <a:rPr lang="ko-KR" altLang="en-US" sz="1300" dirty="0" err="1">
                <a:latin typeface="+mj-ea"/>
                <a:ea typeface="+mj-ea"/>
              </a:rPr>
              <a:t>팔로잉</a:t>
            </a:r>
            <a:r>
              <a:rPr lang="ko-KR" altLang="en-US" sz="1300" dirty="0">
                <a:latin typeface="+mj-ea"/>
                <a:ea typeface="+mj-ea"/>
              </a:rPr>
              <a:t> 계정 게시물 모아보기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실시간 알림 및 메시지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카카오 지도 </a:t>
            </a:r>
            <a:r>
              <a:rPr lang="en-US" altLang="ko-KR" sz="1300" dirty="0">
                <a:latin typeface="+mj-ea"/>
                <a:ea typeface="+mj-ea"/>
              </a:rPr>
              <a:t>API</a:t>
            </a:r>
            <a:r>
              <a:rPr lang="ko-KR" altLang="en-US" sz="1300" dirty="0">
                <a:latin typeface="+mj-ea"/>
                <a:ea typeface="+mj-ea"/>
              </a:rPr>
              <a:t>를 활용한 반려동물 편의시설 지도 검색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모든 페이지 </a:t>
            </a:r>
            <a:r>
              <a:rPr lang="en-US" altLang="ko-KR" sz="1300" dirty="0">
                <a:latin typeface="+mj-ea"/>
                <a:ea typeface="+mj-ea"/>
              </a:rPr>
              <a:t>PC </a:t>
            </a:r>
            <a:r>
              <a:rPr lang="ko-KR" altLang="en-US" sz="1300" dirty="0">
                <a:latin typeface="+mj-ea"/>
                <a:ea typeface="+mj-ea"/>
              </a:rPr>
              <a:t>및 모바일 환경 맞춤 </a:t>
            </a:r>
            <a:r>
              <a:rPr lang="ko-KR" altLang="en-US" sz="1300" dirty="0" err="1">
                <a:latin typeface="+mj-ea"/>
                <a:ea typeface="+mj-ea"/>
              </a:rPr>
              <a:t>반응형</a:t>
            </a:r>
            <a:r>
              <a:rPr lang="ko-KR" altLang="en-US" sz="1300" dirty="0">
                <a:latin typeface="+mj-ea"/>
                <a:ea typeface="+mj-ea"/>
              </a:rPr>
              <a:t> 페이지 개발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컴포넌트 내부에서 스타일을 지정하는 독립적 </a:t>
            </a:r>
            <a:r>
              <a:rPr lang="en-US" altLang="ko-KR" sz="1300" dirty="0">
                <a:latin typeface="+mj-ea"/>
                <a:ea typeface="+mj-ea"/>
              </a:rPr>
              <a:t>CSS </a:t>
            </a:r>
            <a:r>
              <a:rPr lang="ko-KR" altLang="en-US" sz="1300" dirty="0">
                <a:latin typeface="+mj-ea"/>
                <a:ea typeface="+mj-ea"/>
              </a:rPr>
              <a:t>구현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 err="1">
                <a:latin typeface="+mj-ea"/>
                <a:ea typeface="+mj-ea"/>
              </a:rPr>
              <a:t>재사용성이</a:t>
            </a:r>
            <a:r>
              <a:rPr lang="ko-KR" altLang="en-US" sz="1300" dirty="0">
                <a:latin typeface="+mj-ea"/>
                <a:ea typeface="+mj-ea"/>
              </a:rPr>
              <a:t> 높은 컴포넌트 개발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모든 스타일을 직접 구현한 </a:t>
            </a:r>
            <a:r>
              <a:rPr lang="en-US" altLang="ko-KR" sz="1300" dirty="0">
                <a:latin typeface="+mj-ea"/>
                <a:ea typeface="+mj-ea"/>
              </a:rPr>
              <a:t>Non-</a:t>
            </a:r>
            <a:r>
              <a:rPr lang="en-US" altLang="ko-KR" sz="1300" dirty="0" err="1">
                <a:latin typeface="+mj-ea"/>
                <a:ea typeface="+mj-ea"/>
              </a:rPr>
              <a:t>Vuetify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  <a:r>
              <a:rPr lang="ko-KR" altLang="en-US" sz="1300" dirty="0">
                <a:latin typeface="+mj-ea"/>
                <a:ea typeface="+mj-ea"/>
              </a:rPr>
              <a:t>디자인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6" y="8943809"/>
            <a:ext cx="513473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https://github.com/sw0817/Petmily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#Vue.js #JavaScript #JAVA #</a:t>
            </a:r>
            <a:r>
              <a:rPr lang="en-US" altLang="ko-KR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SpringBoot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#MySQL #Project Leader 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84903" y="3349762"/>
            <a:ext cx="5064851" cy="849662"/>
            <a:chOff x="1187197" y="2161979"/>
            <a:chExt cx="6769303" cy="1155967"/>
          </a:xfrm>
        </p:grpSpPr>
        <p:grpSp>
          <p:nvGrpSpPr>
            <p:cNvPr id="12" name="그룹 11"/>
            <p:cNvGrpSpPr/>
            <p:nvPr/>
          </p:nvGrpSpPr>
          <p:grpSpPr>
            <a:xfrm>
              <a:off x="1187197" y="2414849"/>
              <a:ext cx="1957266" cy="903097"/>
              <a:chOff x="1187197" y="2414849"/>
              <a:chExt cx="1957266" cy="903097"/>
            </a:xfrm>
          </p:grpSpPr>
          <p:pic>
            <p:nvPicPr>
              <p:cNvPr id="27" name="Picture 4" descr="Nginx 가 무엇인고 ?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049" y="2619375"/>
                <a:ext cx="1471414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Amazon EC2에 웹 사이트 호스팅하기 - instance 생성 및 설정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44" r="33000"/>
              <a:stretch/>
            </p:blipFill>
            <p:spPr bwMode="auto">
              <a:xfrm>
                <a:off x="1187197" y="2414849"/>
                <a:ext cx="467255" cy="903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3359152" y="2619374"/>
              <a:ext cx="2120523" cy="494046"/>
              <a:chOff x="3359152" y="2619374"/>
              <a:chExt cx="2120523" cy="494046"/>
            </a:xfrm>
          </p:grpSpPr>
          <p:pic>
            <p:nvPicPr>
              <p:cNvPr id="25" name="Picture 8" descr="번역] Spring (3) Aspect Oriented Programming with Spri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25" t="33307" r="20448" b="33823"/>
              <a:stretch/>
            </p:blipFill>
            <p:spPr bwMode="auto">
              <a:xfrm>
                <a:off x="3359152" y="2619374"/>
                <a:ext cx="1774388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0" descr="JAVA란? - 자바 강의 추천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9581" y="2619374"/>
                <a:ext cx="270094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2" descr="Vue.js 기본 사용법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49" b="16855"/>
            <a:stretch/>
          </p:blipFill>
          <p:spPr bwMode="auto">
            <a:xfrm>
              <a:off x="5592794" y="2619374"/>
              <a:ext cx="1334649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2" descr="MySQL 이모저모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5" t="18781" r="10899" b="17442"/>
            <a:stretch/>
          </p:blipFill>
          <p:spPr bwMode="auto">
            <a:xfrm>
              <a:off x="7041247" y="2619374"/>
              <a:ext cx="915253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994049" y="2161979"/>
              <a:ext cx="11060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Backend</a:t>
              </a:r>
              <a:endParaRPr lang="ko-KR" altLang="en-US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22488" y="2161979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Infra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51993" y="2161979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Client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01438" y="2166114"/>
              <a:ext cx="69442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Data</a:t>
              </a:r>
              <a:endParaRPr lang="ko-KR" altLang="en-US" b="1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209" y="6616951"/>
            <a:ext cx="4817395" cy="2281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099" y="4324708"/>
            <a:ext cx="4717187" cy="21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4714624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SSAFLIX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기반 사용자 맞춤 영화 추천 웹 서비스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6" y="377516"/>
            <a:ext cx="4581319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Full Stack</a:t>
            </a:r>
            <a:r>
              <a:rPr lang="ko-KR" altLang="en-US" sz="1463" b="1" dirty="0">
                <a:latin typeface="+mj-ea"/>
                <a:ea typeface="+mj-ea"/>
              </a:rPr>
              <a:t>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50%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2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2020.11 ~ 2020.11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5" y="1209571"/>
            <a:ext cx="5360506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</a:rPr>
              <a:t>TMDB API</a:t>
            </a:r>
            <a:r>
              <a:rPr lang="ko-KR" altLang="en-US" sz="1300" dirty="0">
                <a:latin typeface="+mj-ea"/>
              </a:rPr>
              <a:t>를 활용한 영화 데이터 정보를 기반으로 </a:t>
            </a:r>
            <a:endParaRPr lang="en-US" altLang="ko-KR" sz="1300" dirty="0">
              <a:latin typeface="+mj-ea"/>
            </a:endParaRPr>
          </a:p>
          <a:p>
            <a:r>
              <a:rPr lang="ko-KR" altLang="en-US" sz="1300" dirty="0">
                <a:latin typeface="+mj-ea"/>
              </a:rPr>
              <a:t>    영화정보 검색 및</a:t>
            </a:r>
            <a:r>
              <a:rPr lang="en-US" altLang="ko-KR" sz="1300" dirty="0">
                <a:latin typeface="+mj-ea"/>
              </a:rPr>
              <a:t> </a:t>
            </a:r>
            <a:r>
              <a:rPr lang="ko-KR" altLang="en-US" sz="1300" dirty="0">
                <a:latin typeface="+mj-ea"/>
              </a:rPr>
              <a:t>추천 받을 수 있는 커뮤니티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PC </a:t>
            </a:r>
            <a:r>
              <a:rPr lang="ko-KR" altLang="en-US" sz="1300" dirty="0">
                <a:latin typeface="+mj-ea"/>
                <a:ea typeface="+mj-ea"/>
              </a:rPr>
              <a:t>환경 </a:t>
            </a:r>
            <a:r>
              <a:rPr lang="en-US" altLang="ko-KR" sz="1300" dirty="0">
                <a:latin typeface="+mj-ea"/>
                <a:ea typeface="+mj-ea"/>
              </a:rPr>
              <a:t>MVC</a:t>
            </a:r>
            <a:r>
              <a:rPr lang="ko-KR" altLang="en-US" sz="1300" dirty="0">
                <a:latin typeface="+mj-ea"/>
                <a:ea typeface="+mj-ea"/>
              </a:rPr>
              <a:t> 디자인 패턴 구조의 </a:t>
            </a:r>
            <a:r>
              <a:rPr lang="en-US" altLang="ko-KR" sz="1300" dirty="0">
                <a:latin typeface="+mj-ea"/>
                <a:ea typeface="+mj-ea"/>
              </a:rPr>
              <a:t>RESTful </a:t>
            </a:r>
            <a:r>
              <a:rPr lang="ko-KR" altLang="en-US" sz="1300" dirty="0">
                <a:latin typeface="+mj-ea"/>
                <a:ea typeface="+mj-ea"/>
              </a:rPr>
              <a:t>웹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직관적인 </a:t>
            </a:r>
            <a:r>
              <a:rPr lang="en-US" altLang="ko-KR" sz="1300" dirty="0">
                <a:latin typeface="+mj-ea"/>
                <a:ea typeface="+mj-ea"/>
              </a:rPr>
              <a:t>UI/UX </a:t>
            </a:r>
            <a:r>
              <a:rPr lang="ko-KR" altLang="en-US" sz="1300" dirty="0">
                <a:latin typeface="+mj-ea"/>
                <a:ea typeface="+mj-ea"/>
              </a:rPr>
              <a:t>화면 설계 및 동작 시나리오 구상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독자적 </a:t>
            </a:r>
            <a:r>
              <a:rPr lang="en-US" altLang="ko-KR" sz="1300" dirty="0">
                <a:latin typeface="+mj-ea"/>
                <a:ea typeface="+mj-ea"/>
              </a:rPr>
              <a:t>Collaborative Filtering</a:t>
            </a:r>
            <a:r>
              <a:rPr lang="ko-KR" altLang="en-US" sz="1300" dirty="0">
                <a:latin typeface="+mj-ea"/>
                <a:ea typeface="+mj-ea"/>
              </a:rPr>
              <a:t>을 포함한 </a:t>
            </a:r>
            <a:r>
              <a:rPr lang="en-US" altLang="ko-KR" sz="1300" dirty="0">
                <a:latin typeface="+mj-ea"/>
                <a:ea typeface="+mj-ea"/>
              </a:rPr>
              <a:t>5</a:t>
            </a:r>
            <a:r>
              <a:rPr lang="ko-KR" altLang="en-US" sz="1300" dirty="0">
                <a:latin typeface="+mj-ea"/>
                <a:ea typeface="+mj-ea"/>
              </a:rPr>
              <a:t>가지 추천 알고리즘 구현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</a:rPr>
              <a:t>영화 데이터 및 커뮤니티 관리를 위한 관리자 뷰 개발</a:t>
            </a:r>
            <a:endParaRPr lang="en-US" altLang="ko-KR" sz="1300" dirty="0">
              <a:latin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리뷰 및 부여 평점 데이터 실시간 반영</a:t>
            </a: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6" y="8906662"/>
            <a:ext cx="474174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https://github.com/sw0817/SSAFLIX-MovieRecommendation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#Vue.js #JavaScript #Python #Django #SQLlite3 #</a:t>
            </a:r>
            <a:r>
              <a:rPr lang="en-US" altLang="ko-KR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Vuetify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4" y="5005604"/>
            <a:ext cx="6027389" cy="310010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09748" y="3232771"/>
            <a:ext cx="5360506" cy="971884"/>
            <a:chOff x="1187197" y="2161979"/>
            <a:chExt cx="6375831" cy="1155967"/>
          </a:xfrm>
        </p:grpSpPr>
        <p:grpSp>
          <p:nvGrpSpPr>
            <p:cNvPr id="10" name="그룹 9"/>
            <p:cNvGrpSpPr/>
            <p:nvPr/>
          </p:nvGrpSpPr>
          <p:grpSpPr>
            <a:xfrm>
              <a:off x="1187197" y="2414849"/>
              <a:ext cx="1957266" cy="903097"/>
              <a:chOff x="1187197" y="2414849"/>
              <a:chExt cx="1957266" cy="903097"/>
            </a:xfrm>
          </p:grpSpPr>
          <p:pic>
            <p:nvPicPr>
              <p:cNvPr id="21" name="Picture 4" descr="Nginx 가 무엇인고 ?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049" y="2619375"/>
                <a:ext cx="1471414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 descr="Amazon EC2에 웹 사이트 호스팅하기 - instance 생성 및 설정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44" r="33000"/>
              <a:stretch/>
            </p:blipFill>
            <p:spPr bwMode="auto">
              <a:xfrm>
                <a:off x="1187197" y="2414849"/>
                <a:ext cx="467255" cy="903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12" descr="Vue.js 기본 사용법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49" b="16855"/>
            <a:stretch/>
          </p:blipFill>
          <p:spPr bwMode="auto">
            <a:xfrm>
              <a:off x="4802219" y="2619374"/>
              <a:ext cx="1334649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/>
            <p:cNvGrpSpPr/>
            <p:nvPr/>
          </p:nvGrpSpPr>
          <p:grpSpPr>
            <a:xfrm>
              <a:off x="3424162" y="2619374"/>
              <a:ext cx="1078391" cy="494047"/>
              <a:chOff x="3893224" y="2619374"/>
              <a:chExt cx="1078391" cy="494047"/>
            </a:xfrm>
          </p:grpSpPr>
          <p:pic>
            <p:nvPicPr>
              <p:cNvPr id="19" name="Picture 18" descr="peanutyumyum (Jiwon) · GitHub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569" y="2619374"/>
                <a:ext cx="494046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0" descr="파일:Python-logo-notext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3224" y="2619375"/>
                <a:ext cx="494046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4" descr="Python] Python에서 Sqlite3 사용하기 (feat. Pandas)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55" b="4920"/>
            <a:stretch/>
          </p:blipFill>
          <p:spPr bwMode="auto">
            <a:xfrm>
              <a:off x="6413093" y="2576211"/>
              <a:ext cx="1149935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408407" y="2161979"/>
              <a:ext cx="1106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Backend</a:t>
              </a:r>
              <a:endParaRPr lang="ko-KR" alt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22488" y="2161979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Infra</a:t>
              </a:r>
              <a:endParaRPr lang="ko-KR" alt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1418" y="2161979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Client</a:t>
              </a:r>
              <a:endParaRPr lang="ko-KR" alt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73380" y="2166153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Data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0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" r="1786" b="1486"/>
          <a:stretch/>
        </p:blipFill>
        <p:spPr>
          <a:xfrm rot="5400000">
            <a:off x="3226783" y="6442382"/>
            <a:ext cx="3184995" cy="22611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3031" y="309563"/>
            <a:ext cx="22076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25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교외 프로그래밍 교육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3031" y="593405"/>
            <a:ext cx="3383362" cy="467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b="1" dirty="0"/>
              <a:t>삼성 청년 </a:t>
            </a:r>
            <a:r>
              <a:rPr lang="en-US" altLang="ko-KR" sz="1625" b="1" dirty="0"/>
              <a:t>SW </a:t>
            </a:r>
            <a:r>
              <a:rPr lang="ko-KR" altLang="en-US" sz="1625" b="1" dirty="0"/>
              <a:t>아카데미 </a:t>
            </a:r>
            <a:r>
              <a:rPr lang="en-US" altLang="ko-KR" sz="1625" b="1" dirty="0"/>
              <a:t>– SAMSUNG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89188" y="1869758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9188" y="921288"/>
            <a:ext cx="3635932" cy="655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dirty="0">
                <a:latin typeface="+mj-ea"/>
                <a:ea typeface="+mj-ea"/>
              </a:rPr>
              <a:t>알고리즘 적용 문제 해결 역량 강화 </a:t>
            </a:r>
            <a:endParaRPr lang="en-US" altLang="ko-KR" sz="1463" dirty="0">
              <a:latin typeface="+mj-ea"/>
              <a:ea typeface="+mj-ea"/>
            </a:endParaRPr>
          </a:p>
          <a:p>
            <a:r>
              <a:rPr lang="ko-KR" altLang="en-US" sz="1463" dirty="0">
                <a:latin typeface="+mj-ea"/>
                <a:ea typeface="+mj-ea"/>
              </a:rPr>
              <a:t>자기주도적 팀 프로젝트 프로그래밍 경험</a:t>
            </a:r>
            <a:endParaRPr lang="en-US" altLang="ko-KR" sz="1463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9187" y="1490777"/>
            <a:ext cx="256833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2020.07 ~ 2021.06 (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수료 예정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031" y="1963317"/>
            <a:ext cx="207300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25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수상 및 교육 </a:t>
            </a:r>
            <a:r>
              <a:rPr lang="ko-KR" altLang="en-US" sz="1625" b="1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이수증</a:t>
            </a:r>
            <a:endParaRPr lang="ko-KR" altLang="en-US" sz="1625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9188" y="2236237"/>
            <a:ext cx="532870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삼성 청년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 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자율프로젝트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결선 전국 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위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상장 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수여 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예정</a:t>
            </a:r>
            <a:endParaRPr lang="en-US" altLang="ko-KR" sz="13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Google Shape;71;p15"/>
          <p:cNvSpPr/>
          <p:nvPr/>
        </p:nvSpPr>
        <p:spPr>
          <a:xfrm>
            <a:off x="849102" y="9715575"/>
            <a:ext cx="5200650" cy="74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74283" tIns="74283" rIns="74283" bIns="74283" anchor="ctr" anchorCtr="0">
            <a:noAutofit/>
          </a:bodyPr>
          <a:lstStyle/>
          <a:p>
            <a:r>
              <a:rPr lang="en" sz="1463"/>
              <a:t> </a:t>
            </a:r>
            <a:endParaRPr sz="1463"/>
          </a:p>
        </p:txBody>
      </p:sp>
      <p:sp>
        <p:nvSpPr>
          <p:cNvPr id="34" name="Google Shape;72;p15"/>
          <p:cNvSpPr txBox="1"/>
          <p:nvPr/>
        </p:nvSpPr>
        <p:spPr>
          <a:xfrm>
            <a:off x="849102" y="9322907"/>
            <a:ext cx="3728317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38" b="1" dirty="0"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2438" b="1" dirty="0"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35" name="Google Shape;73;p15"/>
          <p:cNvSpPr txBox="1"/>
          <p:nvPr/>
        </p:nvSpPr>
        <p:spPr>
          <a:xfrm>
            <a:off x="4062214" y="9526610"/>
            <a:ext cx="1987538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r>
              <a:rPr lang="en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975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6781" y="2608255"/>
            <a:ext cx="2358517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1272" t="13704" r="3050" b="16181"/>
          <a:stretch/>
        </p:blipFill>
        <p:spPr>
          <a:xfrm rot="5400000">
            <a:off x="563147" y="3072742"/>
            <a:ext cx="3174013" cy="230075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0103" y="2615974"/>
            <a:ext cx="2387399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직사각형 23"/>
          <p:cNvSpPr/>
          <p:nvPr/>
        </p:nvSpPr>
        <p:spPr>
          <a:xfrm>
            <a:off x="3638599" y="5971204"/>
            <a:ext cx="2378903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66" y="6014155"/>
            <a:ext cx="2295466" cy="314778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66781" y="5980467"/>
            <a:ext cx="2378903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l="2322" t="12410" r="1754" b="18655"/>
          <a:stretch/>
        </p:blipFill>
        <p:spPr>
          <a:xfrm rot="5400000">
            <a:off x="3226473" y="3048233"/>
            <a:ext cx="3174013" cy="23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</TotalTime>
  <Words>710</Words>
  <Application>Microsoft Office PowerPoint</Application>
  <PresentationFormat>A4 용지(210x297mm)</PresentationFormat>
  <Paragraphs>123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1" baseType="lpstr">
      <vt:lpstr>Gothic A1</vt:lpstr>
      <vt:lpstr>Gothic A1 Black</vt:lpstr>
      <vt:lpstr>Gothic A1 ExtraBold</vt:lpstr>
      <vt:lpstr>HY견고딕</vt:lpstr>
      <vt:lpstr>Montserrat</vt:lpstr>
      <vt:lpstr>Montserrat Light</vt:lpstr>
      <vt:lpstr>Noto Sans KR</vt:lpstr>
      <vt:lpstr>맑은 고딕</vt:lpstr>
      <vt:lpstr>삼성긴고딕OTF Bold</vt:lpstr>
      <vt:lpstr>함초롬돋움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63</cp:revision>
  <dcterms:created xsi:type="dcterms:W3CDTF">2021-05-30T07:07:34Z</dcterms:created>
  <dcterms:modified xsi:type="dcterms:W3CDTF">2021-07-11T23:03:17Z</dcterms:modified>
</cp:coreProperties>
</file>